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Lst>
  <p:sldSz cx="7556500" cy="10693400"/>
  <p:notesSz cx="6858000" cy="9144000"/>
  <p:embeddedFontLst>
    <p:embeddedFont>
      <p:font typeface="Akzidenz-Grotesk Bold" charset="1" panose="02000803050000020004"/>
      <p:regular r:id="rId8"/>
    </p:embeddedFont>
    <p:embeddedFont>
      <p:font typeface="Optima" charset="1" panose="020B0502050508020304"/>
      <p:regular r:id="rId9"/>
    </p:embeddedFont>
    <p:embeddedFont>
      <p:font typeface="Optima Bold" charset="1" panose="020B0802050508020304"/>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742972" y="559757"/>
            <a:ext cx="6074149" cy="0"/>
          </a:xfrm>
          <a:prstGeom prst="line">
            <a:avLst/>
          </a:prstGeom>
          <a:ln cap="flat" w="9525">
            <a:solidFill>
              <a:srgbClr val="B8B5B4"/>
            </a:solidFill>
            <a:prstDash val="solid"/>
            <a:headEnd type="none" len="sm" w="sm"/>
            <a:tailEnd type="none" len="sm" w="sm"/>
          </a:ln>
        </p:spPr>
      </p:sp>
      <p:sp>
        <p:nvSpPr>
          <p:cNvPr name="AutoShape 3" id="3"/>
          <p:cNvSpPr/>
          <p:nvPr/>
        </p:nvSpPr>
        <p:spPr>
          <a:xfrm>
            <a:off x="742972" y="1071271"/>
            <a:ext cx="6074149" cy="0"/>
          </a:xfrm>
          <a:prstGeom prst="line">
            <a:avLst/>
          </a:prstGeom>
          <a:ln cap="flat" w="9525">
            <a:solidFill>
              <a:srgbClr val="B8B5B4"/>
            </a:solidFill>
            <a:prstDash val="solid"/>
            <a:headEnd type="none" len="sm" w="sm"/>
            <a:tailEnd type="none" len="sm" w="sm"/>
          </a:ln>
        </p:spPr>
      </p:sp>
      <p:grpSp>
        <p:nvGrpSpPr>
          <p:cNvPr name="Group 4" id="4"/>
          <p:cNvGrpSpPr/>
          <p:nvPr/>
        </p:nvGrpSpPr>
        <p:grpSpPr>
          <a:xfrm rot="0">
            <a:off x="742972" y="1204615"/>
            <a:ext cx="2894441" cy="1939730"/>
            <a:chOff x="0" y="0"/>
            <a:chExt cx="3859254" cy="2586307"/>
          </a:xfrm>
        </p:grpSpPr>
        <p:pic>
          <p:nvPicPr>
            <p:cNvPr name="Picture 5" id="5"/>
            <p:cNvPicPr>
              <a:picLocks noChangeAspect="true"/>
            </p:cNvPicPr>
            <p:nvPr/>
          </p:nvPicPr>
          <p:blipFill>
            <a:blip r:embed="rId2"/>
            <a:srcRect l="3770" t="0" r="3770" b="0"/>
            <a:stretch>
              <a:fillRect/>
            </a:stretch>
          </p:blipFill>
          <p:spPr>
            <a:xfrm flipH="false" flipV="false">
              <a:off x="0" y="0"/>
              <a:ext cx="3859254" cy="2586307"/>
            </a:xfrm>
            <a:prstGeom prst="rect">
              <a:avLst/>
            </a:prstGeom>
          </p:spPr>
        </p:pic>
      </p:grpSp>
      <p:sp>
        <p:nvSpPr>
          <p:cNvPr name="Freeform 6" id="6"/>
          <p:cNvSpPr/>
          <p:nvPr/>
        </p:nvSpPr>
        <p:spPr>
          <a:xfrm flipH="false" flipV="false" rot="0">
            <a:off x="713505" y="4025414"/>
            <a:ext cx="901098" cy="1560228"/>
          </a:xfrm>
          <a:custGeom>
            <a:avLst/>
            <a:gdLst/>
            <a:ahLst/>
            <a:cxnLst/>
            <a:rect r="r" b="b" t="t" l="l"/>
            <a:pathLst>
              <a:path h="1560228" w="901098">
                <a:moveTo>
                  <a:pt x="0" y="0"/>
                </a:moveTo>
                <a:lnTo>
                  <a:pt x="901097" y="0"/>
                </a:lnTo>
                <a:lnTo>
                  <a:pt x="901097" y="1560228"/>
                </a:lnTo>
                <a:lnTo>
                  <a:pt x="0" y="1560228"/>
                </a:lnTo>
                <a:lnTo>
                  <a:pt x="0" y="0"/>
                </a:lnTo>
                <a:close/>
              </a:path>
            </a:pathLst>
          </a:custGeom>
          <a:blipFill>
            <a:blip r:embed="rId3">
              <a:extLst>
                <a:ext uri="{96DAC541-7B7A-43D3-8B79-37D633B846F1}">
                  <asvg:svgBlip xmlns:asvg="http://schemas.microsoft.com/office/drawing/2016/SVG/main" r:embed="rId4"/>
                </a:ext>
              </a:extLst>
            </a:blip>
            <a:stretch>
              <a:fillRect l="-183450" t="0" r="0" b="-21823"/>
            </a:stretch>
          </a:blipFill>
        </p:spPr>
      </p:sp>
      <p:sp>
        <p:nvSpPr>
          <p:cNvPr name="TextBox 7" id="7"/>
          <p:cNvSpPr txBox="true"/>
          <p:nvPr/>
        </p:nvSpPr>
        <p:spPr>
          <a:xfrm rot="0">
            <a:off x="742972" y="3339128"/>
            <a:ext cx="3269828" cy="686286"/>
          </a:xfrm>
          <a:prstGeom prst="rect">
            <a:avLst/>
          </a:prstGeom>
        </p:spPr>
        <p:txBody>
          <a:bodyPr anchor="t" rtlCol="false" tIns="0" lIns="0" bIns="0" rIns="0">
            <a:spAutoFit/>
          </a:bodyPr>
          <a:lstStyle/>
          <a:p>
            <a:pPr algn="l">
              <a:lnSpc>
                <a:spcPts val="1750"/>
              </a:lnSpc>
            </a:pPr>
            <a:r>
              <a:rPr lang="en-US" sz="1400" b="true">
                <a:solidFill>
                  <a:srgbClr val="2E2420"/>
                </a:solidFill>
                <a:latin typeface="Akzidenz-Grotesk Bold"/>
                <a:ea typeface="Akzidenz-Grotesk Bold"/>
                <a:cs typeface="Akzidenz-Grotesk Bold"/>
                <a:sym typeface="Akzidenz-Grotesk Bold"/>
              </a:rPr>
              <a:t>THE NEW CS SKILLSET: </a:t>
            </a:r>
            <a:r>
              <a:rPr lang="en-US" sz="1400" b="true">
                <a:solidFill>
                  <a:srgbClr val="1800AD"/>
                </a:solidFill>
                <a:latin typeface="Akzidenz-Grotesk Bold"/>
                <a:ea typeface="Akzidenz-Grotesk Bold"/>
                <a:cs typeface="Akzidenz-Grotesk Bold"/>
                <a:sym typeface="Akzidenz-Grotesk Bold"/>
              </a:rPr>
              <a:t>PROMPTING</a:t>
            </a:r>
            <a:r>
              <a:rPr lang="en-US" sz="1400" b="true">
                <a:solidFill>
                  <a:srgbClr val="2E2420"/>
                </a:solidFill>
                <a:latin typeface="Akzidenz-Grotesk Bold"/>
                <a:ea typeface="Akzidenz-Grotesk Bold"/>
                <a:cs typeface="Akzidenz-Grotesk Bold"/>
                <a:sym typeface="Akzidenz-Grotesk Bold"/>
              </a:rPr>
              <a:t>, </a:t>
            </a:r>
            <a:r>
              <a:rPr lang="en-US" sz="1400" b="true">
                <a:solidFill>
                  <a:srgbClr val="FF3131"/>
                </a:solidFill>
                <a:latin typeface="Akzidenz-Grotesk Bold"/>
                <a:ea typeface="Akzidenz-Grotesk Bold"/>
                <a:cs typeface="Akzidenz-Grotesk Bold"/>
                <a:sym typeface="Akzidenz-Grotesk Bold"/>
              </a:rPr>
              <a:t>PATTERN RECOGNITION</a:t>
            </a:r>
            <a:r>
              <a:rPr lang="en-US" sz="1400" b="true">
                <a:solidFill>
                  <a:srgbClr val="2E2420"/>
                </a:solidFill>
                <a:latin typeface="Akzidenz-Grotesk Bold"/>
                <a:ea typeface="Akzidenz-Grotesk Bold"/>
                <a:cs typeface="Akzidenz-Grotesk Bold"/>
                <a:sym typeface="Akzidenz-Grotesk Bold"/>
              </a:rPr>
              <a:t>, AND  </a:t>
            </a:r>
            <a:r>
              <a:rPr lang="en-US" sz="1400" b="true">
                <a:solidFill>
                  <a:srgbClr val="38B6FF"/>
                </a:solidFill>
                <a:latin typeface="Akzidenz-Grotesk Bold"/>
                <a:ea typeface="Akzidenz-Grotesk Bold"/>
                <a:cs typeface="Akzidenz-Grotesk Bold"/>
                <a:sym typeface="Akzidenz-Grotesk Bold"/>
              </a:rPr>
              <a:t>PRIORITIZATION</a:t>
            </a:r>
          </a:p>
        </p:txBody>
      </p:sp>
      <p:sp>
        <p:nvSpPr>
          <p:cNvPr name="TextBox 8" id="8"/>
          <p:cNvSpPr txBox="true"/>
          <p:nvPr/>
        </p:nvSpPr>
        <p:spPr>
          <a:xfrm rot="0">
            <a:off x="756000" y="4145722"/>
            <a:ext cx="3130509" cy="3112770"/>
          </a:xfrm>
          <a:prstGeom prst="rect">
            <a:avLst/>
          </a:prstGeom>
        </p:spPr>
        <p:txBody>
          <a:bodyPr anchor="t" rtlCol="false" tIns="0" lIns="0" bIns="0" rIns="0">
            <a:spAutoFit/>
          </a:bodyPr>
          <a:lstStyle/>
          <a:p>
            <a:pPr algn="l">
              <a:lnSpc>
                <a:spcPts val="1949"/>
              </a:lnSpc>
            </a:pPr>
            <a:r>
              <a:rPr lang="en-US" sz="1299">
                <a:solidFill>
                  <a:srgbClr val="000000"/>
                </a:solidFill>
                <a:latin typeface="Optima"/>
                <a:ea typeface="Optima"/>
                <a:cs typeface="Optima"/>
                <a:sym typeface="Optima"/>
              </a:rPr>
              <a:t>Customer Success is changing in a simple but important way.</a:t>
            </a:r>
          </a:p>
          <a:p>
            <a:pPr algn="l">
              <a:lnSpc>
                <a:spcPts val="1949"/>
              </a:lnSpc>
            </a:pPr>
            <a:r>
              <a:rPr lang="en-US" sz="1299">
                <a:solidFill>
                  <a:srgbClr val="000000"/>
                </a:solidFill>
                <a:latin typeface="Optima"/>
                <a:ea typeface="Optima"/>
                <a:cs typeface="Optima"/>
                <a:sym typeface="Optima"/>
              </a:rPr>
              <a:t>AI now handles much of the work data tracking, health scores, alerts, and summaries. The CSM’s value no longer comes from managing tasks, but from making the right decisions using that information.</a:t>
            </a:r>
          </a:p>
          <a:p>
            <a:pPr algn="l">
              <a:lnSpc>
                <a:spcPts val="1949"/>
              </a:lnSpc>
            </a:pPr>
            <a:r>
              <a:rPr lang="en-US" sz="1299">
                <a:solidFill>
                  <a:srgbClr val="000000"/>
                </a:solidFill>
                <a:latin typeface="Optima"/>
                <a:ea typeface="Optima"/>
                <a:cs typeface="Optima"/>
                <a:sym typeface="Optima"/>
              </a:rPr>
              <a:t>In short:</a:t>
            </a:r>
          </a:p>
          <a:p>
            <a:pPr algn="l" marL="280668" indent="-140334" lvl="1">
              <a:lnSpc>
                <a:spcPts val="1949"/>
              </a:lnSpc>
              <a:buFont typeface="Arial"/>
              <a:buChar char="•"/>
            </a:pPr>
            <a:r>
              <a:rPr lang="en-US" sz="1299">
                <a:solidFill>
                  <a:srgbClr val="000000"/>
                </a:solidFill>
                <a:latin typeface="Optima"/>
                <a:ea typeface="Optima"/>
                <a:cs typeface="Optima"/>
                <a:sym typeface="Optima"/>
              </a:rPr>
              <a:t>AI brings signals</a:t>
            </a:r>
          </a:p>
          <a:p>
            <a:pPr algn="l" marL="280668" indent="-140334" lvl="1">
              <a:lnSpc>
                <a:spcPts val="1949"/>
              </a:lnSpc>
              <a:buFont typeface="Arial"/>
              <a:buChar char="•"/>
            </a:pPr>
            <a:r>
              <a:rPr lang="en-US" sz="1299">
                <a:solidFill>
                  <a:srgbClr val="000000"/>
                </a:solidFill>
                <a:latin typeface="Optima"/>
                <a:ea typeface="Optima"/>
                <a:cs typeface="Optima"/>
                <a:sym typeface="Optima"/>
              </a:rPr>
              <a:t>CSMs turn them into outcomes</a:t>
            </a:r>
          </a:p>
          <a:p>
            <a:pPr algn="l">
              <a:lnSpc>
                <a:spcPts val="1949"/>
              </a:lnSpc>
            </a:pPr>
            <a:r>
              <a:rPr lang="en-US" sz="1299">
                <a:solidFill>
                  <a:srgbClr val="000000"/>
                </a:solidFill>
                <a:latin typeface="Optima"/>
                <a:ea typeface="Optima"/>
                <a:cs typeface="Optima"/>
                <a:sym typeface="Optima"/>
              </a:rPr>
              <a:t>This shift makes three skills essential.</a:t>
            </a:r>
          </a:p>
          <a:p>
            <a:pPr algn="l">
              <a:lnSpc>
                <a:spcPts val="1949"/>
              </a:lnSpc>
            </a:pPr>
          </a:p>
        </p:txBody>
      </p:sp>
      <p:sp>
        <p:nvSpPr>
          <p:cNvPr name="AutoShape 9" id="9"/>
          <p:cNvSpPr/>
          <p:nvPr/>
        </p:nvSpPr>
        <p:spPr>
          <a:xfrm>
            <a:off x="725087" y="7134375"/>
            <a:ext cx="6575425" cy="0"/>
          </a:xfrm>
          <a:prstGeom prst="line">
            <a:avLst/>
          </a:prstGeom>
          <a:ln cap="flat" w="9525">
            <a:solidFill>
              <a:srgbClr val="B8B5B4"/>
            </a:solidFill>
            <a:prstDash val="solid"/>
            <a:headEnd type="none" len="sm" w="sm"/>
            <a:tailEnd type="none" len="sm" w="sm"/>
          </a:ln>
        </p:spPr>
      </p:sp>
      <p:sp>
        <p:nvSpPr>
          <p:cNvPr name="AutoShape 10" id="10"/>
          <p:cNvSpPr/>
          <p:nvPr/>
        </p:nvSpPr>
        <p:spPr>
          <a:xfrm flipV="true">
            <a:off x="4012800" y="1266534"/>
            <a:ext cx="4763" cy="5636620"/>
          </a:xfrm>
          <a:prstGeom prst="line">
            <a:avLst/>
          </a:prstGeom>
          <a:ln cap="flat" w="9525">
            <a:solidFill>
              <a:srgbClr val="B8B5B4"/>
            </a:solidFill>
            <a:prstDash val="solid"/>
            <a:headEnd type="none" len="sm" w="sm"/>
            <a:tailEnd type="none" len="sm" w="sm"/>
          </a:ln>
        </p:spPr>
      </p:sp>
      <p:sp>
        <p:nvSpPr>
          <p:cNvPr name="TextBox 11" id="11"/>
          <p:cNvSpPr txBox="true"/>
          <p:nvPr/>
        </p:nvSpPr>
        <p:spPr>
          <a:xfrm rot="0">
            <a:off x="5723675" y="724706"/>
            <a:ext cx="1080372" cy="147092"/>
          </a:xfrm>
          <a:prstGeom prst="rect">
            <a:avLst/>
          </a:prstGeom>
        </p:spPr>
        <p:txBody>
          <a:bodyPr anchor="t" rtlCol="false" tIns="0" lIns="0" bIns="0" rIns="0">
            <a:spAutoFit/>
          </a:bodyPr>
          <a:lstStyle/>
          <a:p>
            <a:pPr algn="r">
              <a:lnSpc>
                <a:spcPts val="960"/>
              </a:lnSpc>
            </a:pPr>
            <a:r>
              <a:rPr lang="en-US" b="true" sz="800">
                <a:solidFill>
                  <a:srgbClr val="2E2420"/>
                </a:solidFill>
                <a:latin typeface="Akzidenz-Grotesk Bold"/>
                <a:ea typeface="Akzidenz-Grotesk Bold"/>
                <a:cs typeface="Akzidenz-Grotesk Bold"/>
                <a:sym typeface="Akzidenz-Grotesk Bold"/>
              </a:rPr>
              <a:t>STRATAPPS CS HUB</a:t>
            </a:r>
          </a:p>
        </p:txBody>
      </p:sp>
      <p:sp>
        <p:nvSpPr>
          <p:cNvPr name="TextBox 12" id="12"/>
          <p:cNvSpPr txBox="true"/>
          <p:nvPr/>
        </p:nvSpPr>
        <p:spPr>
          <a:xfrm rot="0">
            <a:off x="6544741" y="10511025"/>
            <a:ext cx="913156" cy="180975"/>
          </a:xfrm>
          <a:prstGeom prst="rect">
            <a:avLst/>
          </a:prstGeom>
        </p:spPr>
        <p:txBody>
          <a:bodyPr anchor="t" rtlCol="false" tIns="0" lIns="0" bIns="0" rIns="0">
            <a:spAutoFit/>
          </a:bodyPr>
          <a:lstStyle/>
          <a:p>
            <a:pPr algn="r" marL="0" indent="0" lvl="0">
              <a:lnSpc>
                <a:spcPts val="1200"/>
              </a:lnSpc>
              <a:spcBef>
                <a:spcPct val="0"/>
              </a:spcBef>
            </a:pPr>
            <a:r>
              <a:rPr lang="en-US" b="true" sz="1000">
                <a:solidFill>
                  <a:srgbClr val="B8B5B4"/>
                </a:solidFill>
                <a:latin typeface="Akzidenz-Grotesk Bold"/>
                <a:ea typeface="Akzidenz-Grotesk Bold"/>
                <a:cs typeface="Akzidenz-Grotesk Bold"/>
                <a:sym typeface="Akzidenz-Grotesk Bold"/>
              </a:rPr>
              <a:t>01</a:t>
            </a:r>
          </a:p>
        </p:txBody>
      </p:sp>
      <p:sp>
        <p:nvSpPr>
          <p:cNvPr name="TextBox 13" id="13"/>
          <p:cNvSpPr txBox="true"/>
          <p:nvPr/>
        </p:nvSpPr>
        <p:spPr>
          <a:xfrm rot="0">
            <a:off x="760763" y="7277543"/>
            <a:ext cx="3019237" cy="3112770"/>
          </a:xfrm>
          <a:prstGeom prst="rect">
            <a:avLst/>
          </a:prstGeom>
        </p:spPr>
        <p:txBody>
          <a:bodyPr anchor="t" rtlCol="false" tIns="0" lIns="0" bIns="0" rIns="0">
            <a:spAutoFit/>
          </a:bodyPr>
          <a:lstStyle/>
          <a:p>
            <a:pPr algn="l">
              <a:lnSpc>
                <a:spcPts val="1949"/>
              </a:lnSpc>
            </a:pPr>
            <a:r>
              <a:rPr lang="en-US" sz="1299">
                <a:solidFill>
                  <a:srgbClr val="000000"/>
                </a:solidFill>
                <a:latin typeface="Optima"/>
                <a:ea typeface="Optima"/>
                <a:cs typeface="Optima"/>
                <a:sym typeface="Optima"/>
              </a:rPr>
              <a:t>1. </a:t>
            </a:r>
            <a:r>
              <a:rPr lang="en-US" sz="1299" b="true">
                <a:solidFill>
                  <a:srgbClr val="000000"/>
                </a:solidFill>
                <a:latin typeface="Optima Bold"/>
                <a:ea typeface="Optima Bold"/>
                <a:cs typeface="Optima Bold"/>
                <a:sym typeface="Optima Bold"/>
              </a:rPr>
              <a:t>Pr</a:t>
            </a:r>
            <a:r>
              <a:rPr lang="en-US" sz="1299" b="true">
                <a:solidFill>
                  <a:srgbClr val="000000"/>
                </a:solidFill>
                <a:latin typeface="Optima Bold"/>
                <a:ea typeface="Optima Bold"/>
                <a:cs typeface="Optima Bold"/>
                <a:sym typeface="Optima Bold"/>
              </a:rPr>
              <a:t>ompting:</a:t>
            </a:r>
            <a:r>
              <a:rPr lang="en-US" sz="1299">
                <a:solidFill>
                  <a:srgbClr val="000000"/>
                </a:solidFill>
                <a:latin typeface="Optima"/>
                <a:ea typeface="Optima"/>
                <a:cs typeface="Optima"/>
                <a:sym typeface="Optima"/>
              </a:rPr>
              <a:t> Asking the Right Questions</a:t>
            </a:r>
          </a:p>
          <a:p>
            <a:pPr algn="l">
              <a:lnSpc>
                <a:spcPts val="1949"/>
              </a:lnSpc>
            </a:pPr>
            <a:r>
              <a:rPr lang="en-US" sz="1299">
                <a:solidFill>
                  <a:srgbClr val="000000"/>
                </a:solidFill>
                <a:latin typeface="Optima"/>
                <a:ea typeface="Optima"/>
                <a:cs typeface="Optima"/>
                <a:sym typeface="Optima"/>
              </a:rPr>
              <a:t>                               </a:t>
            </a:r>
          </a:p>
          <a:p>
            <a:pPr algn="l">
              <a:lnSpc>
                <a:spcPts val="1949"/>
              </a:lnSpc>
            </a:pPr>
            <a:r>
              <a:rPr lang="en-US" sz="1299" b="true">
                <a:solidFill>
                  <a:srgbClr val="000000"/>
                </a:solidFill>
                <a:latin typeface="Optima Bold"/>
                <a:ea typeface="Optima Bold"/>
                <a:cs typeface="Optima Bold"/>
                <a:sym typeface="Optima Bold"/>
              </a:rPr>
              <a:t>Simple example:</a:t>
            </a:r>
            <a:r>
              <a:rPr lang="en-US" sz="1299">
                <a:solidFill>
                  <a:srgbClr val="000000"/>
                </a:solidFill>
                <a:latin typeface="Optima"/>
                <a:ea typeface="Optima"/>
                <a:cs typeface="Optima"/>
                <a:sym typeface="Optima"/>
              </a:rPr>
              <a:t> A customer looks healthy usage is             </a:t>
            </a:r>
          </a:p>
          <a:p>
            <a:pPr algn="l">
              <a:lnSpc>
                <a:spcPts val="1949"/>
              </a:lnSpc>
            </a:pPr>
            <a:r>
              <a:rPr lang="en-US" sz="1299">
                <a:solidFill>
                  <a:srgbClr val="000000"/>
                </a:solidFill>
                <a:latin typeface="Optima"/>
                <a:ea typeface="Optima"/>
                <a:cs typeface="Optima"/>
                <a:sym typeface="Optima"/>
              </a:rPr>
              <a:t>steady, no tickets but key users have gone quiet.</a:t>
            </a:r>
          </a:p>
          <a:p>
            <a:pPr algn="l">
              <a:lnSpc>
                <a:spcPts val="1949"/>
              </a:lnSpc>
            </a:pPr>
          </a:p>
          <a:p>
            <a:pPr algn="l">
              <a:lnSpc>
                <a:spcPts val="1949"/>
              </a:lnSpc>
            </a:pPr>
            <a:r>
              <a:rPr lang="en-US" sz="1299" b="true">
                <a:solidFill>
                  <a:srgbClr val="000000"/>
                </a:solidFill>
                <a:latin typeface="Optima Bold"/>
                <a:ea typeface="Optima Bold"/>
                <a:cs typeface="Optima Bold"/>
                <a:sym typeface="Optima Bold"/>
              </a:rPr>
              <a:t>What some CSMs might think:</a:t>
            </a:r>
          </a:p>
          <a:p>
            <a:pPr algn="l">
              <a:lnSpc>
                <a:spcPts val="1949"/>
              </a:lnSpc>
            </a:pPr>
            <a:r>
              <a:rPr lang="en-US" sz="1299">
                <a:solidFill>
                  <a:srgbClr val="000000"/>
                </a:solidFill>
                <a:latin typeface="Optima"/>
                <a:ea typeface="Optima"/>
                <a:cs typeface="Optima"/>
                <a:sym typeface="Optima"/>
              </a:rPr>
              <a:t>Everything looks fine.</a:t>
            </a:r>
          </a:p>
          <a:p>
            <a:pPr algn="l">
              <a:lnSpc>
                <a:spcPts val="1949"/>
              </a:lnSpc>
            </a:pPr>
          </a:p>
          <a:p>
            <a:pPr algn="l">
              <a:lnSpc>
                <a:spcPts val="1949"/>
              </a:lnSpc>
            </a:pPr>
          </a:p>
          <a:p>
            <a:pPr algn="l">
              <a:lnSpc>
                <a:spcPts val="1949"/>
              </a:lnSpc>
            </a:pPr>
          </a:p>
          <a:p>
            <a:pPr algn="l">
              <a:lnSpc>
                <a:spcPts val="1949"/>
              </a:lnSpc>
            </a:pPr>
          </a:p>
        </p:txBody>
      </p:sp>
      <p:sp>
        <p:nvSpPr>
          <p:cNvPr name="TextBox 14" id="14"/>
          <p:cNvSpPr txBox="true"/>
          <p:nvPr/>
        </p:nvSpPr>
        <p:spPr>
          <a:xfrm rot="0">
            <a:off x="4146150" y="1245067"/>
            <a:ext cx="3130509" cy="5494020"/>
          </a:xfrm>
          <a:prstGeom prst="rect">
            <a:avLst/>
          </a:prstGeom>
        </p:spPr>
        <p:txBody>
          <a:bodyPr anchor="t" rtlCol="false" tIns="0" lIns="0" bIns="0" rIns="0">
            <a:spAutoFit/>
          </a:bodyPr>
          <a:lstStyle/>
          <a:p>
            <a:pPr algn="l">
              <a:lnSpc>
                <a:spcPts val="1949"/>
              </a:lnSpc>
            </a:pPr>
            <a:r>
              <a:rPr lang="en-US" sz="1299">
                <a:solidFill>
                  <a:srgbClr val="000000"/>
                </a:solidFill>
                <a:latin typeface="Optima"/>
                <a:ea typeface="Optima"/>
                <a:cs typeface="Optima"/>
                <a:sym typeface="Optima"/>
              </a:rPr>
              <a:t>2. </a:t>
            </a:r>
            <a:r>
              <a:rPr lang="en-US" sz="1299" b="true">
                <a:solidFill>
                  <a:srgbClr val="000000"/>
                </a:solidFill>
                <a:latin typeface="Optima Bold"/>
                <a:ea typeface="Optima Bold"/>
                <a:cs typeface="Optima Bold"/>
                <a:sym typeface="Optima Bold"/>
              </a:rPr>
              <a:t>Pa</a:t>
            </a:r>
            <a:r>
              <a:rPr lang="en-US" sz="1299" b="true">
                <a:solidFill>
                  <a:srgbClr val="000000"/>
                </a:solidFill>
                <a:latin typeface="Optima Bold"/>
                <a:ea typeface="Optima Bold"/>
                <a:cs typeface="Optima Bold"/>
                <a:sym typeface="Optima Bold"/>
              </a:rPr>
              <a:t>ttern Recognition:</a:t>
            </a:r>
            <a:r>
              <a:rPr lang="en-US" sz="1299">
                <a:solidFill>
                  <a:srgbClr val="000000"/>
                </a:solidFill>
                <a:latin typeface="Optima"/>
                <a:ea typeface="Optima"/>
                <a:cs typeface="Optima"/>
                <a:sym typeface="Optima"/>
              </a:rPr>
              <a:t> Separating Activity from Value</a:t>
            </a:r>
          </a:p>
          <a:p>
            <a:pPr algn="l">
              <a:lnSpc>
                <a:spcPts val="1949"/>
              </a:lnSpc>
            </a:pPr>
          </a:p>
          <a:p>
            <a:pPr algn="l">
              <a:lnSpc>
                <a:spcPts val="1949"/>
              </a:lnSpc>
            </a:pPr>
            <a:r>
              <a:rPr lang="en-US" sz="1299" b="true">
                <a:solidFill>
                  <a:srgbClr val="000000"/>
                </a:solidFill>
                <a:latin typeface="Optima Bold"/>
                <a:ea typeface="Optima Bold"/>
                <a:cs typeface="Optima Bold"/>
                <a:sym typeface="Optima Bold"/>
              </a:rPr>
              <a:t>Simple example:</a:t>
            </a:r>
            <a:r>
              <a:rPr lang="en-US" sz="1299">
                <a:solidFill>
                  <a:srgbClr val="000000"/>
                </a:solidFill>
                <a:latin typeface="Optima"/>
                <a:ea typeface="Optima"/>
                <a:cs typeface="Optima"/>
                <a:sym typeface="Optima"/>
              </a:rPr>
              <a:t> Customers log in often and use features, but expansions aren’t happening.</a:t>
            </a:r>
          </a:p>
          <a:p>
            <a:pPr algn="l">
              <a:lnSpc>
                <a:spcPts val="1949"/>
              </a:lnSpc>
            </a:pPr>
          </a:p>
          <a:p>
            <a:pPr algn="l">
              <a:lnSpc>
                <a:spcPts val="1949"/>
              </a:lnSpc>
            </a:pPr>
            <a:r>
              <a:rPr lang="en-US" sz="1299" b="true">
                <a:solidFill>
                  <a:srgbClr val="000000"/>
                </a:solidFill>
                <a:latin typeface="Optima Bold"/>
                <a:ea typeface="Optima Bold"/>
                <a:cs typeface="Optima Bold"/>
                <a:sym typeface="Optima Bold"/>
              </a:rPr>
              <a:t>What a CSM might think:</a:t>
            </a:r>
          </a:p>
          <a:p>
            <a:pPr algn="l">
              <a:lnSpc>
                <a:spcPts val="1949"/>
              </a:lnSpc>
            </a:pPr>
            <a:r>
              <a:rPr lang="en-US" sz="1299">
                <a:solidFill>
                  <a:srgbClr val="000000"/>
                </a:solidFill>
                <a:latin typeface="Optima"/>
                <a:ea typeface="Optima"/>
                <a:cs typeface="Optima"/>
                <a:sym typeface="Optima"/>
              </a:rPr>
              <a:t>Usage doesn’t always mean value</a:t>
            </a:r>
          </a:p>
          <a:p>
            <a:pPr algn="l">
              <a:lnSpc>
                <a:spcPts val="1949"/>
              </a:lnSpc>
            </a:pPr>
          </a:p>
          <a:p>
            <a:pPr algn="l">
              <a:lnSpc>
                <a:spcPts val="1949"/>
              </a:lnSpc>
            </a:pPr>
            <a:r>
              <a:rPr lang="en-US" sz="1299" b="true">
                <a:solidFill>
                  <a:srgbClr val="000000"/>
                </a:solidFill>
                <a:latin typeface="Optima Bold"/>
                <a:ea typeface="Optima Bold"/>
                <a:cs typeface="Optima Bold"/>
                <a:sym typeface="Optima Bold"/>
              </a:rPr>
              <a:t>How the CSM uses AI:</a:t>
            </a:r>
          </a:p>
          <a:p>
            <a:pPr algn="l">
              <a:lnSpc>
                <a:spcPts val="1949"/>
              </a:lnSpc>
            </a:pPr>
            <a:r>
              <a:rPr lang="en-US" sz="1299">
                <a:solidFill>
                  <a:srgbClr val="000000"/>
                </a:solidFill>
                <a:latin typeface="Optima"/>
                <a:ea typeface="Optima"/>
                <a:cs typeface="Optima"/>
                <a:sym typeface="Optima"/>
              </a:rPr>
              <a:t>Compare customers who expanded with </a:t>
            </a:r>
          </a:p>
          <a:p>
            <a:pPr algn="l">
              <a:lnSpc>
                <a:spcPts val="1949"/>
              </a:lnSpc>
            </a:pPr>
            <a:r>
              <a:rPr lang="en-US" sz="1299">
                <a:solidFill>
                  <a:srgbClr val="000000"/>
                </a:solidFill>
                <a:latin typeface="Optima"/>
                <a:ea typeface="Optima"/>
                <a:cs typeface="Optima"/>
                <a:sym typeface="Optima"/>
              </a:rPr>
              <a:t>those who didn’t what did the successful ones do differently?</a:t>
            </a:r>
          </a:p>
          <a:p>
            <a:pPr algn="l">
              <a:lnSpc>
                <a:spcPts val="1949"/>
              </a:lnSpc>
            </a:pPr>
          </a:p>
          <a:p>
            <a:pPr algn="l">
              <a:lnSpc>
                <a:spcPts val="1949"/>
              </a:lnSpc>
            </a:pPr>
            <a:r>
              <a:rPr lang="en-US" sz="1299" b="true">
                <a:solidFill>
                  <a:srgbClr val="000000"/>
                </a:solidFill>
                <a:latin typeface="Optima Bold"/>
                <a:ea typeface="Optima Bold"/>
                <a:cs typeface="Optima Bold"/>
                <a:sym typeface="Optima Bold"/>
              </a:rPr>
              <a:t>Value created:</a:t>
            </a:r>
          </a:p>
          <a:p>
            <a:pPr algn="l" marL="280668" indent="-140334" lvl="1">
              <a:lnSpc>
                <a:spcPts val="1949"/>
              </a:lnSpc>
              <a:buFont typeface="Arial"/>
              <a:buChar char="•"/>
            </a:pPr>
            <a:r>
              <a:rPr lang="en-US" sz="1299">
                <a:solidFill>
                  <a:srgbClr val="000000"/>
                </a:solidFill>
                <a:latin typeface="Optima"/>
                <a:ea typeface="Optima"/>
                <a:cs typeface="Optima"/>
                <a:sym typeface="Optima"/>
              </a:rPr>
              <a:t>Better onboarding</a:t>
            </a:r>
          </a:p>
          <a:p>
            <a:pPr algn="l" marL="280668" indent="-140334" lvl="1">
              <a:lnSpc>
                <a:spcPts val="1949"/>
              </a:lnSpc>
              <a:buFont typeface="Arial"/>
              <a:buChar char="•"/>
            </a:pPr>
            <a:r>
              <a:rPr lang="en-US" sz="1299">
                <a:solidFill>
                  <a:srgbClr val="000000"/>
                </a:solidFill>
                <a:latin typeface="Optima"/>
                <a:ea typeface="Optima"/>
                <a:cs typeface="Optima"/>
                <a:sym typeface="Optima"/>
              </a:rPr>
              <a:t>Smarter QBR conversations</a:t>
            </a:r>
          </a:p>
          <a:p>
            <a:pPr algn="l" marL="280668" indent="-140334" lvl="1">
              <a:lnSpc>
                <a:spcPts val="1949"/>
              </a:lnSpc>
              <a:buFont typeface="Arial"/>
              <a:buChar char="•"/>
            </a:pPr>
            <a:r>
              <a:rPr lang="en-US" sz="1299">
                <a:solidFill>
                  <a:srgbClr val="000000"/>
                </a:solidFill>
                <a:latin typeface="Optima"/>
                <a:ea typeface="Optima"/>
                <a:cs typeface="Optima"/>
                <a:sym typeface="Optima"/>
              </a:rPr>
              <a:t>Higher expansion potential</a:t>
            </a:r>
          </a:p>
          <a:p>
            <a:pPr algn="l">
              <a:lnSpc>
                <a:spcPts val="1949"/>
              </a:lnSpc>
            </a:pPr>
          </a:p>
          <a:p>
            <a:pPr algn="l">
              <a:lnSpc>
                <a:spcPts val="1949"/>
              </a:lnSpc>
            </a:pPr>
            <a:r>
              <a:rPr lang="en-US" sz="1299">
                <a:solidFill>
                  <a:srgbClr val="000000"/>
                </a:solidFill>
                <a:latin typeface="Optima"/>
                <a:ea typeface="Optima"/>
                <a:cs typeface="Optima"/>
                <a:sym typeface="Optima"/>
              </a:rPr>
              <a:t>Pat</a:t>
            </a:r>
            <a:r>
              <a:rPr lang="en-US" sz="1299">
                <a:solidFill>
                  <a:srgbClr val="000000"/>
                </a:solidFill>
                <a:latin typeface="Optima"/>
                <a:ea typeface="Optima"/>
                <a:cs typeface="Optima"/>
                <a:sym typeface="Optima"/>
              </a:rPr>
              <a:t>tern recognition helps CSMs move from feature talk to business impact.</a:t>
            </a:r>
          </a:p>
          <a:p>
            <a:pPr algn="l">
              <a:lnSpc>
                <a:spcPts val="1949"/>
              </a:lnSpc>
            </a:pPr>
          </a:p>
        </p:txBody>
      </p:sp>
      <p:sp>
        <p:nvSpPr>
          <p:cNvPr name="TextBox 15" id="15"/>
          <p:cNvSpPr txBox="true"/>
          <p:nvPr/>
        </p:nvSpPr>
        <p:spPr>
          <a:xfrm rot="0">
            <a:off x="4012800" y="8305767"/>
            <a:ext cx="3130509" cy="1922145"/>
          </a:xfrm>
          <a:prstGeom prst="rect">
            <a:avLst/>
          </a:prstGeom>
        </p:spPr>
        <p:txBody>
          <a:bodyPr anchor="t" rtlCol="false" tIns="0" lIns="0" bIns="0" rIns="0">
            <a:spAutoFit/>
          </a:bodyPr>
          <a:lstStyle/>
          <a:p>
            <a:pPr algn="l">
              <a:lnSpc>
                <a:spcPts val="1949"/>
              </a:lnSpc>
            </a:pPr>
            <a:r>
              <a:rPr lang="en-US" sz="1299" b="true">
                <a:solidFill>
                  <a:srgbClr val="000000"/>
                </a:solidFill>
                <a:latin typeface="Optima Bold"/>
                <a:ea typeface="Optima Bold"/>
                <a:cs typeface="Optima Bold"/>
                <a:sym typeface="Optima Bold"/>
              </a:rPr>
              <a:t>Value created:</a:t>
            </a:r>
          </a:p>
          <a:p>
            <a:pPr algn="l" marL="280669" indent="-140335" lvl="1">
              <a:lnSpc>
                <a:spcPts val="1949"/>
              </a:lnSpc>
              <a:buFont typeface="Arial"/>
              <a:buChar char="•"/>
            </a:pPr>
            <a:r>
              <a:rPr lang="en-US" sz="1299">
                <a:solidFill>
                  <a:srgbClr val="000000"/>
                </a:solidFill>
                <a:latin typeface="Optima"/>
                <a:ea typeface="Optima"/>
                <a:cs typeface="Optima"/>
                <a:sym typeface="Optima"/>
              </a:rPr>
              <a:t>AI spo</a:t>
            </a:r>
            <a:r>
              <a:rPr lang="en-US" sz="1299">
                <a:solidFill>
                  <a:srgbClr val="000000"/>
                </a:solidFill>
                <a:latin typeface="Optima"/>
                <a:ea typeface="Optima"/>
                <a:cs typeface="Optima"/>
                <a:sym typeface="Optima"/>
              </a:rPr>
              <a:t>ts early warning signs</a:t>
            </a:r>
          </a:p>
          <a:p>
            <a:pPr algn="l" marL="280669" indent="-140335" lvl="1">
              <a:lnSpc>
                <a:spcPts val="1949"/>
              </a:lnSpc>
              <a:buFont typeface="Arial"/>
              <a:buChar char="•"/>
            </a:pPr>
            <a:r>
              <a:rPr lang="en-US" sz="1299">
                <a:solidFill>
                  <a:srgbClr val="000000"/>
                </a:solidFill>
                <a:latin typeface="Optima"/>
                <a:ea typeface="Optima"/>
                <a:cs typeface="Optima"/>
                <a:sym typeface="Optima"/>
              </a:rPr>
              <a:t>T</a:t>
            </a:r>
            <a:r>
              <a:rPr lang="en-US" sz="1299">
                <a:solidFill>
                  <a:srgbClr val="000000"/>
                </a:solidFill>
                <a:latin typeface="Optima"/>
                <a:ea typeface="Optima"/>
                <a:cs typeface="Optima"/>
                <a:sym typeface="Optima"/>
              </a:rPr>
              <a:t>he CSM steps in before churn becomes visible</a:t>
            </a:r>
          </a:p>
          <a:p>
            <a:pPr algn="l">
              <a:lnSpc>
                <a:spcPts val="1949"/>
              </a:lnSpc>
            </a:pPr>
          </a:p>
          <a:p>
            <a:pPr algn="l">
              <a:lnSpc>
                <a:spcPts val="1949"/>
              </a:lnSpc>
            </a:pPr>
            <a:r>
              <a:rPr lang="en-US" sz="1299">
                <a:solidFill>
                  <a:srgbClr val="000000"/>
                </a:solidFill>
                <a:latin typeface="Optima"/>
                <a:ea typeface="Optima"/>
                <a:cs typeface="Optima"/>
                <a:sym typeface="Optima"/>
              </a:rPr>
              <a:t>Prompting helps CSMs find problems early, not after it’s too late.</a:t>
            </a:r>
          </a:p>
          <a:p>
            <a:pPr algn="l">
              <a:lnSpc>
                <a:spcPts val="1949"/>
              </a:lnSpc>
            </a:pPr>
          </a:p>
        </p:txBody>
      </p:sp>
      <p:sp>
        <p:nvSpPr>
          <p:cNvPr name="TextBox 16" id="16"/>
          <p:cNvSpPr txBox="true"/>
          <p:nvPr/>
        </p:nvSpPr>
        <p:spPr>
          <a:xfrm rot="0">
            <a:off x="4017562" y="7277543"/>
            <a:ext cx="3130509" cy="1207770"/>
          </a:xfrm>
          <a:prstGeom prst="rect">
            <a:avLst/>
          </a:prstGeom>
        </p:spPr>
        <p:txBody>
          <a:bodyPr anchor="t" rtlCol="false" tIns="0" lIns="0" bIns="0" rIns="0">
            <a:spAutoFit/>
          </a:bodyPr>
          <a:lstStyle/>
          <a:p>
            <a:pPr algn="l">
              <a:lnSpc>
                <a:spcPts val="1949"/>
              </a:lnSpc>
            </a:pPr>
            <a:r>
              <a:rPr lang="en-US" sz="1299" b="true">
                <a:solidFill>
                  <a:srgbClr val="000000"/>
                </a:solidFill>
                <a:latin typeface="Optima Bold"/>
                <a:ea typeface="Optima Bold"/>
                <a:cs typeface="Optima Bold"/>
                <a:sym typeface="Optima Bold"/>
              </a:rPr>
              <a:t>How a</a:t>
            </a:r>
            <a:r>
              <a:rPr lang="en-US" sz="1299" b="true">
                <a:solidFill>
                  <a:srgbClr val="000000"/>
                </a:solidFill>
                <a:latin typeface="Optima Bold"/>
                <a:ea typeface="Optima Bold"/>
                <a:cs typeface="Optima Bold"/>
                <a:sym typeface="Optima Bold"/>
              </a:rPr>
              <a:t> s</a:t>
            </a:r>
            <a:r>
              <a:rPr lang="en-US" sz="1299" b="true">
                <a:solidFill>
                  <a:srgbClr val="000000"/>
                </a:solidFill>
                <a:latin typeface="Optima Bold"/>
                <a:ea typeface="Optima Bold"/>
                <a:cs typeface="Optima Bold"/>
                <a:sym typeface="Optima Bold"/>
              </a:rPr>
              <a:t>trong CSM uses AI:</a:t>
            </a:r>
          </a:p>
          <a:p>
            <a:pPr algn="l">
              <a:lnSpc>
                <a:spcPts val="1949"/>
              </a:lnSpc>
            </a:pPr>
            <a:r>
              <a:rPr lang="en-US" sz="1299">
                <a:solidFill>
                  <a:srgbClr val="000000"/>
                </a:solidFill>
                <a:latin typeface="Optima"/>
                <a:ea typeface="Optima"/>
                <a:cs typeface="Optima"/>
                <a:sym typeface="Optima"/>
              </a:rPr>
              <a:t>C</a:t>
            </a:r>
            <a:r>
              <a:rPr lang="en-US" sz="1299">
                <a:solidFill>
                  <a:srgbClr val="000000"/>
                </a:solidFill>
                <a:latin typeface="Optima"/>
                <a:ea typeface="Optima"/>
                <a:cs typeface="Optima"/>
                <a:sym typeface="Optima"/>
              </a:rPr>
              <a:t>an you check usage by role, stakeholder </a:t>
            </a:r>
          </a:p>
          <a:p>
            <a:pPr algn="l">
              <a:lnSpc>
                <a:spcPts val="1949"/>
              </a:lnSpc>
            </a:pPr>
            <a:r>
              <a:rPr lang="en-US" sz="1299">
                <a:solidFill>
                  <a:srgbClr val="000000"/>
                </a:solidFill>
                <a:latin typeface="Optima"/>
                <a:ea typeface="Optima"/>
                <a:cs typeface="Optima"/>
                <a:sym typeface="Optima"/>
              </a:rPr>
              <a:t>activity, and similar past accounts to see if this stage usually leads to risk?</a:t>
            </a:r>
          </a:p>
          <a:p>
            <a:pPr algn="l">
              <a:lnSpc>
                <a:spcPts val="194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742972" y="559757"/>
            <a:ext cx="6074149" cy="0"/>
          </a:xfrm>
          <a:prstGeom prst="line">
            <a:avLst/>
          </a:prstGeom>
          <a:ln cap="flat" w="9525">
            <a:solidFill>
              <a:srgbClr val="B8B5B4"/>
            </a:solidFill>
            <a:prstDash val="solid"/>
            <a:headEnd type="none" len="sm" w="sm"/>
            <a:tailEnd type="none" len="sm" w="sm"/>
          </a:ln>
        </p:spPr>
      </p:sp>
      <p:sp>
        <p:nvSpPr>
          <p:cNvPr name="AutoShape 3" id="3"/>
          <p:cNvSpPr/>
          <p:nvPr/>
        </p:nvSpPr>
        <p:spPr>
          <a:xfrm>
            <a:off x="742972" y="1071271"/>
            <a:ext cx="6074149" cy="0"/>
          </a:xfrm>
          <a:prstGeom prst="line">
            <a:avLst/>
          </a:prstGeom>
          <a:ln cap="flat" w="9525">
            <a:solidFill>
              <a:srgbClr val="B8B5B4"/>
            </a:solidFill>
            <a:prstDash val="solid"/>
            <a:headEnd type="none" len="sm" w="sm"/>
            <a:tailEnd type="none" len="sm" w="sm"/>
          </a:ln>
        </p:spPr>
      </p:sp>
      <p:sp>
        <p:nvSpPr>
          <p:cNvPr name="TextBox 4" id="4"/>
          <p:cNvSpPr txBox="true"/>
          <p:nvPr/>
        </p:nvSpPr>
        <p:spPr>
          <a:xfrm rot="0">
            <a:off x="756000" y="1514184"/>
            <a:ext cx="6223759" cy="5255895"/>
          </a:xfrm>
          <a:prstGeom prst="rect">
            <a:avLst/>
          </a:prstGeom>
        </p:spPr>
        <p:txBody>
          <a:bodyPr anchor="t" rtlCol="false" tIns="0" lIns="0" bIns="0" rIns="0">
            <a:spAutoFit/>
          </a:bodyPr>
          <a:lstStyle/>
          <a:p>
            <a:pPr algn="l">
              <a:lnSpc>
                <a:spcPts val="1949"/>
              </a:lnSpc>
            </a:pPr>
            <a:r>
              <a:rPr lang="en-US" sz="1299">
                <a:solidFill>
                  <a:srgbClr val="000000"/>
                </a:solidFill>
                <a:latin typeface="Optima"/>
                <a:ea typeface="Optima"/>
                <a:cs typeface="Optima"/>
                <a:sym typeface="Optima"/>
              </a:rPr>
              <a:t>3.</a:t>
            </a:r>
            <a:r>
              <a:rPr lang="en-US" sz="1299" b="true">
                <a:solidFill>
                  <a:srgbClr val="000000"/>
                </a:solidFill>
                <a:latin typeface="Optima Bold"/>
                <a:ea typeface="Optima Bold"/>
                <a:cs typeface="Optima Bold"/>
                <a:sym typeface="Optima Bold"/>
              </a:rPr>
              <a:t> Prioritizatio</a:t>
            </a:r>
            <a:r>
              <a:rPr lang="en-US" sz="1299" b="true">
                <a:solidFill>
                  <a:srgbClr val="000000"/>
                </a:solidFill>
                <a:latin typeface="Optima Bold"/>
                <a:ea typeface="Optima Bold"/>
                <a:cs typeface="Optima Bold"/>
                <a:sym typeface="Optima Bold"/>
              </a:rPr>
              <a:t>n: </a:t>
            </a:r>
            <a:r>
              <a:rPr lang="en-US" sz="1299">
                <a:solidFill>
                  <a:srgbClr val="000000"/>
                </a:solidFill>
                <a:latin typeface="Optima"/>
                <a:ea typeface="Optima"/>
                <a:cs typeface="Optima"/>
                <a:sym typeface="Optima"/>
              </a:rPr>
              <a:t>Knowing Where to Act First</a:t>
            </a:r>
          </a:p>
          <a:p>
            <a:pPr algn="l">
              <a:lnSpc>
                <a:spcPts val="1949"/>
              </a:lnSpc>
            </a:pPr>
          </a:p>
          <a:p>
            <a:pPr algn="l">
              <a:lnSpc>
                <a:spcPts val="1949"/>
              </a:lnSpc>
            </a:pPr>
            <a:r>
              <a:rPr lang="en-US" sz="1299" b="true">
                <a:solidFill>
                  <a:srgbClr val="000000"/>
                </a:solidFill>
                <a:latin typeface="Optima Bold"/>
                <a:ea typeface="Optima Bold"/>
                <a:cs typeface="Optima Bold"/>
                <a:sym typeface="Optima Bold"/>
              </a:rPr>
              <a:t>Simple example: </a:t>
            </a:r>
            <a:r>
              <a:rPr lang="en-US" sz="1299">
                <a:solidFill>
                  <a:srgbClr val="000000"/>
                </a:solidFill>
                <a:latin typeface="Optima"/>
                <a:ea typeface="Optima"/>
                <a:cs typeface="Optima"/>
                <a:sym typeface="Optima"/>
              </a:rPr>
              <a:t>A CSM manages 25 accounts.</a:t>
            </a:r>
          </a:p>
          <a:p>
            <a:pPr algn="l" marL="280669" indent="-140335" lvl="1">
              <a:lnSpc>
                <a:spcPts val="1949"/>
              </a:lnSpc>
              <a:buFont typeface="Arial"/>
              <a:buChar char="•"/>
            </a:pPr>
            <a:r>
              <a:rPr lang="en-US" sz="1299">
                <a:solidFill>
                  <a:srgbClr val="000000"/>
                </a:solidFill>
                <a:latin typeface="Optima"/>
                <a:ea typeface="Optima"/>
                <a:cs typeface="Optima"/>
                <a:sym typeface="Optima"/>
              </a:rPr>
              <a:t>A few accounts show declining usage</a:t>
            </a:r>
          </a:p>
          <a:p>
            <a:pPr algn="l" marL="280669" indent="-140335" lvl="1">
              <a:lnSpc>
                <a:spcPts val="1949"/>
              </a:lnSpc>
              <a:buFont typeface="Arial"/>
              <a:buChar char="•"/>
            </a:pPr>
            <a:r>
              <a:rPr lang="en-US" sz="1299">
                <a:solidFill>
                  <a:srgbClr val="000000"/>
                </a:solidFill>
                <a:latin typeface="Optima"/>
                <a:ea typeface="Optima"/>
                <a:cs typeface="Optima"/>
                <a:sym typeface="Optima"/>
              </a:rPr>
              <a:t>Some have open support tickets</a:t>
            </a:r>
          </a:p>
          <a:p>
            <a:pPr algn="l" marL="280669" indent="-140335" lvl="1">
              <a:lnSpc>
                <a:spcPts val="1949"/>
              </a:lnSpc>
              <a:buFont typeface="Arial"/>
              <a:buChar char="•"/>
            </a:pPr>
            <a:r>
              <a:rPr lang="en-US" sz="1299">
                <a:solidFill>
                  <a:srgbClr val="000000"/>
                </a:solidFill>
                <a:latin typeface="Optima"/>
                <a:ea typeface="Optima"/>
                <a:cs typeface="Optima"/>
                <a:sym typeface="Optima"/>
              </a:rPr>
              <a:t>A couple have renewals coming up</a:t>
            </a:r>
          </a:p>
          <a:p>
            <a:pPr algn="l">
              <a:lnSpc>
                <a:spcPts val="1949"/>
              </a:lnSpc>
            </a:pPr>
            <a:r>
              <a:rPr lang="en-US" sz="1299">
                <a:solidFill>
                  <a:srgbClr val="000000"/>
                </a:solidFill>
                <a:latin typeface="Optima"/>
                <a:ea typeface="Optima"/>
                <a:cs typeface="Optima"/>
                <a:sym typeface="Optima"/>
              </a:rPr>
              <a:t>   </a:t>
            </a:r>
            <a:r>
              <a:rPr lang="en-US" sz="1299">
                <a:solidFill>
                  <a:srgbClr val="000000"/>
                </a:solidFill>
                <a:latin typeface="Optima"/>
                <a:ea typeface="Optima"/>
                <a:cs typeface="Optima"/>
                <a:sym typeface="Optima"/>
              </a:rPr>
              <a:t>On paper, everything looks important.</a:t>
            </a:r>
          </a:p>
          <a:p>
            <a:pPr algn="l">
              <a:lnSpc>
                <a:spcPts val="1949"/>
              </a:lnSpc>
            </a:pPr>
          </a:p>
          <a:p>
            <a:pPr algn="l">
              <a:lnSpc>
                <a:spcPts val="1949"/>
              </a:lnSpc>
            </a:pPr>
            <a:r>
              <a:rPr lang="en-US" sz="1299" b="true">
                <a:solidFill>
                  <a:srgbClr val="000000"/>
                </a:solidFill>
                <a:latin typeface="Optima Bold"/>
                <a:ea typeface="Optima Bold"/>
                <a:cs typeface="Optima Bold"/>
                <a:sym typeface="Optima Bold"/>
              </a:rPr>
              <a:t>What a CSM might think:</a:t>
            </a:r>
          </a:p>
          <a:p>
            <a:pPr algn="l">
              <a:lnSpc>
                <a:spcPts val="1949"/>
              </a:lnSpc>
            </a:pPr>
            <a:r>
              <a:rPr lang="en-US" sz="1299">
                <a:solidFill>
                  <a:srgbClr val="000000"/>
                </a:solidFill>
                <a:latin typeface="Optima"/>
                <a:ea typeface="Optima"/>
                <a:cs typeface="Optima"/>
                <a:sym typeface="Optima"/>
              </a:rPr>
              <a:t>I need to check in with all of them.</a:t>
            </a:r>
          </a:p>
          <a:p>
            <a:pPr algn="l">
              <a:lnSpc>
                <a:spcPts val="1949"/>
              </a:lnSpc>
            </a:pPr>
          </a:p>
          <a:p>
            <a:pPr algn="l">
              <a:lnSpc>
                <a:spcPts val="1949"/>
              </a:lnSpc>
            </a:pPr>
            <a:r>
              <a:rPr lang="en-US" sz="1299" b="true">
                <a:solidFill>
                  <a:srgbClr val="000000"/>
                </a:solidFill>
                <a:latin typeface="Optima Bold"/>
                <a:ea typeface="Optima Bold"/>
                <a:cs typeface="Optima Bold"/>
                <a:sym typeface="Optima Bold"/>
              </a:rPr>
              <a:t>How a strong CSM uses AI:</a:t>
            </a:r>
          </a:p>
          <a:p>
            <a:pPr algn="l">
              <a:lnSpc>
                <a:spcPts val="1949"/>
              </a:lnSpc>
            </a:pPr>
            <a:r>
              <a:rPr lang="en-US" sz="1299">
                <a:solidFill>
                  <a:srgbClr val="000000"/>
                </a:solidFill>
                <a:latin typeface="Optima"/>
                <a:ea typeface="Optima"/>
                <a:cs typeface="Optima"/>
                <a:sym typeface="Optima"/>
              </a:rPr>
              <a:t>Which of these accounts are both at ris</a:t>
            </a:r>
            <a:r>
              <a:rPr lang="en-US" sz="1299">
                <a:solidFill>
                  <a:srgbClr val="000000"/>
                </a:solidFill>
                <a:latin typeface="Optima"/>
                <a:ea typeface="Optima"/>
                <a:cs typeface="Optima"/>
                <a:sym typeface="Optima"/>
              </a:rPr>
              <a:t>k and</a:t>
            </a:r>
            <a:r>
              <a:rPr lang="en-US" sz="1299">
                <a:solidFill>
                  <a:srgbClr val="000000"/>
                </a:solidFill>
                <a:latin typeface="Optima"/>
                <a:ea typeface="Optima"/>
                <a:cs typeface="Optima"/>
                <a:sym typeface="Optima"/>
              </a:rPr>
              <a:t> most likely to</a:t>
            </a:r>
            <a:r>
              <a:rPr lang="en-US" sz="1299">
                <a:solidFill>
                  <a:srgbClr val="000000"/>
                </a:solidFill>
                <a:latin typeface="Optima"/>
                <a:ea typeface="Optima"/>
                <a:cs typeface="Optima"/>
                <a:sym typeface="Optima"/>
              </a:rPr>
              <a:t> </a:t>
            </a:r>
            <a:r>
              <a:rPr lang="en-US" sz="1299">
                <a:solidFill>
                  <a:srgbClr val="000000"/>
                </a:solidFill>
                <a:latin typeface="Optima"/>
                <a:ea typeface="Optima"/>
                <a:cs typeface="Optima"/>
                <a:sym typeface="Optima"/>
              </a:rPr>
              <a:t>recover if I step in now?</a:t>
            </a:r>
          </a:p>
          <a:p>
            <a:pPr algn="l">
              <a:lnSpc>
                <a:spcPts val="1949"/>
              </a:lnSpc>
            </a:pPr>
          </a:p>
          <a:p>
            <a:pPr algn="l">
              <a:lnSpc>
                <a:spcPts val="1949"/>
              </a:lnSpc>
            </a:pPr>
            <a:r>
              <a:rPr lang="en-US" sz="1299" b="true">
                <a:solidFill>
                  <a:srgbClr val="000000"/>
                </a:solidFill>
                <a:latin typeface="Optima Bold"/>
                <a:ea typeface="Optima Bold"/>
                <a:cs typeface="Optima Bold"/>
                <a:sym typeface="Optima Bold"/>
              </a:rPr>
              <a:t>Value created:</a:t>
            </a:r>
          </a:p>
          <a:p>
            <a:pPr algn="l" marL="280669" indent="-140335" lvl="1">
              <a:lnSpc>
                <a:spcPts val="1949"/>
              </a:lnSpc>
              <a:buFont typeface="Arial"/>
              <a:buChar char="•"/>
            </a:pPr>
            <a:r>
              <a:rPr lang="en-US" sz="1299">
                <a:solidFill>
                  <a:srgbClr val="000000"/>
                </a:solidFill>
                <a:latin typeface="Optima"/>
                <a:ea typeface="Optima"/>
                <a:cs typeface="Optima"/>
                <a:sym typeface="Optima"/>
              </a:rPr>
              <a:t>Time spent where it actually matters</a:t>
            </a:r>
          </a:p>
          <a:p>
            <a:pPr algn="l" marL="280669" indent="-140335" lvl="1">
              <a:lnSpc>
                <a:spcPts val="1949"/>
              </a:lnSpc>
              <a:buFont typeface="Arial"/>
              <a:buChar char="•"/>
            </a:pPr>
            <a:r>
              <a:rPr lang="en-US" sz="1299">
                <a:solidFill>
                  <a:srgbClr val="000000"/>
                </a:solidFill>
                <a:latin typeface="Optima"/>
                <a:ea typeface="Optima"/>
                <a:cs typeface="Optima"/>
                <a:sym typeface="Optima"/>
              </a:rPr>
              <a:t>Higher renewal confidence</a:t>
            </a:r>
          </a:p>
          <a:p>
            <a:pPr algn="l" marL="280669" indent="-140335" lvl="1">
              <a:lnSpc>
                <a:spcPts val="1949"/>
              </a:lnSpc>
              <a:buFont typeface="Arial"/>
              <a:buChar char="•"/>
            </a:pPr>
            <a:r>
              <a:rPr lang="en-US" sz="1299">
                <a:solidFill>
                  <a:srgbClr val="000000"/>
                </a:solidFill>
                <a:latin typeface="Optima"/>
                <a:ea typeface="Optima"/>
                <a:cs typeface="Optima"/>
                <a:sym typeface="Optima"/>
              </a:rPr>
              <a:t>Less reactive, more focused CS work</a:t>
            </a:r>
          </a:p>
          <a:p>
            <a:pPr algn="l">
              <a:lnSpc>
                <a:spcPts val="1949"/>
              </a:lnSpc>
            </a:pPr>
          </a:p>
          <a:p>
            <a:pPr algn="l">
              <a:lnSpc>
                <a:spcPts val="1949"/>
              </a:lnSpc>
            </a:pPr>
            <a:r>
              <a:rPr lang="en-US" sz="1299">
                <a:solidFill>
                  <a:srgbClr val="000000"/>
                </a:solidFill>
                <a:latin typeface="Optima"/>
                <a:ea typeface="Optima"/>
                <a:cs typeface="Optima"/>
                <a:sym typeface="Optima"/>
              </a:rPr>
              <a:t>Prioritization helps CSMs know where to act first, instead of trying to do everything</a:t>
            </a:r>
          </a:p>
          <a:p>
            <a:pPr algn="l">
              <a:lnSpc>
                <a:spcPts val="1949"/>
              </a:lnSpc>
            </a:pPr>
          </a:p>
          <a:p>
            <a:pPr algn="l">
              <a:lnSpc>
                <a:spcPts val="1949"/>
              </a:lnSpc>
            </a:pPr>
          </a:p>
        </p:txBody>
      </p:sp>
      <p:sp>
        <p:nvSpPr>
          <p:cNvPr name="AutoShape 5" id="5"/>
          <p:cNvSpPr/>
          <p:nvPr/>
        </p:nvSpPr>
        <p:spPr>
          <a:xfrm flipH="true" flipV="true">
            <a:off x="3620795" y="6651017"/>
            <a:ext cx="0" cy="3703612"/>
          </a:xfrm>
          <a:prstGeom prst="line">
            <a:avLst/>
          </a:prstGeom>
          <a:ln cap="flat" w="9525">
            <a:solidFill>
              <a:srgbClr val="B8B5B4"/>
            </a:solidFill>
            <a:prstDash val="solid"/>
            <a:headEnd type="none" len="sm" w="sm"/>
            <a:tailEnd type="none" len="sm" w="sm"/>
          </a:ln>
        </p:spPr>
      </p:sp>
      <p:sp>
        <p:nvSpPr>
          <p:cNvPr name="AutoShape 6" id="6"/>
          <p:cNvSpPr/>
          <p:nvPr/>
        </p:nvSpPr>
        <p:spPr>
          <a:xfrm>
            <a:off x="729851" y="6425868"/>
            <a:ext cx="6074149" cy="0"/>
          </a:xfrm>
          <a:prstGeom prst="line">
            <a:avLst/>
          </a:prstGeom>
          <a:ln cap="flat" w="9525">
            <a:solidFill>
              <a:srgbClr val="B8B5B4"/>
            </a:solidFill>
            <a:prstDash val="solid"/>
            <a:headEnd type="none" len="sm" w="sm"/>
            <a:tailEnd type="none" len="sm" w="sm"/>
          </a:ln>
        </p:spPr>
      </p:sp>
      <p:sp>
        <p:nvSpPr>
          <p:cNvPr name="Freeform 7" id="7"/>
          <p:cNvSpPr/>
          <p:nvPr/>
        </p:nvSpPr>
        <p:spPr>
          <a:xfrm flipH="false" flipV="false" rot="0">
            <a:off x="4437083" y="1580859"/>
            <a:ext cx="2573184" cy="2573184"/>
          </a:xfrm>
          <a:custGeom>
            <a:avLst/>
            <a:gdLst/>
            <a:ahLst/>
            <a:cxnLst/>
            <a:rect r="r" b="b" t="t" l="l"/>
            <a:pathLst>
              <a:path h="2573184" w="2573184">
                <a:moveTo>
                  <a:pt x="0" y="0"/>
                </a:moveTo>
                <a:lnTo>
                  <a:pt x="2573184" y="0"/>
                </a:lnTo>
                <a:lnTo>
                  <a:pt x="2573184" y="2573184"/>
                </a:lnTo>
                <a:lnTo>
                  <a:pt x="0" y="25731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3620795" y="8293127"/>
            <a:ext cx="5977637" cy="3640225"/>
          </a:xfrm>
          <a:custGeom>
            <a:avLst/>
            <a:gdLst/>
            <a:ahLst/>
            <a:cxnLst/>
            <a:rect r="r" b="b" t="t" l="l"/>
            <a:pathLst>
              <a:path h="3640225" w="5977637">
                <a:moveTo>
                  <a:pt x="0" y="0"/>
                </a:moveTo>
                <a:lnTo>
                  <a:pt x="5977637" y="0"/>
                </a:lnTo>
                <a:lnTo>
                  <a:pt x="5977637" y="3640225"/>
                </a:lnTo>
                <a:lnTo>
                  <a:pt x="0" y="3640225"/>
                </a:lnTo>
                <a:lnTo>
                  <a:pt x="0" y="0"/>
                </a:lnTo>
                <a:close/>
              </a:path>
            </a:pathLst>
          </a:custGeom>
          <a:blipFill>
            <a:blip r:embed="rId4">
              <a:alphaModFix amt="28000"/>
            </a:blip>
            <a:stretch>
              <a:fillRect l="-29208" t="-19336" r="-24325" b="-11450"/>
            </a:stretch>
          </a:blipFill>
        </p:spPr>
      </p:sp>
      <p:sp>
        <p:nvSpPr>
          <p:cNvPr name="TextBox 9" id="9"/>
          <p:cNvSpPr txBox="true"/>
          <p:nvPr/>
        </p:nvSpPr>
        <p:spPr>
          <a:xfrm rot="0">
            <a:off x="756000" y="6584342"/>
            <a:ext cx="2706453" cy="3350895"/>
          </a:xfrm>
          <a:prstGeom prst="rect">
            <a:avLst/>
          </a:prstGeom>
        </p:spPr>
        <p:txBody>
          <a:bodyPr anchor="t" rtlCol="false" tIns="0" lIns="0" bIns="0" rIns="0">
            <a:spAutoFit/>
          </a:bodyPr>
          <a:lstStyle/>
          <a:p>
            <a:pPr algn="l">
              <a:lnSpc>
                <a:spcPts val="1949"/>
              </a:lnSpc>
            </a:pPr>
            <a:r>
              <a:rPr lang="en-US" sz="1299" b="true">
                <a:solidFill>
                  <a:srgbClr val="000000"/>
                </a:solidFill>
                <a:latin typeface="Optima Bold"/>
                <a:ea typeface="Optima Bold"/>
                <a:cs typeface="Optima Bold"/>
                <a:sym typeface="Optima Bold"/>
              </a:rPr>
              <a:t>What This Mea</a:t>
            </a:r>
            <a:r>
              <a:rPr lang="en-US" sz="1299" b="true">
                <a:solidFill>
                  <a:srgbClr val="000000"/>
                </a:solidFill>
                <a:latin typeface="Optima Bold"/>
                <a:ea typeface="Optima Bold"/>
                <a:cs typeface="Optima Bold"/>
                <a:sym typeface="Optima Bold"/>
              </a:rPr>
              <a:t>ns in Practice</a:t>
            </a:r>
          </a:p>
          <a:p>
            <a:pPr algn="l">
              <a:lnSpc>
                <a:spcPts val="1949"/>
              </a:lnSpc>
            </a:pPr>
            <a:r>
              <a:rPr lang="en-US" sz="1299" b="true">
                <a:solidFill>
                  <a:srgbClr val="000000"/>
                </a:solidFill>
                <a:latin typeface="Optima Bold"/>
                <a:ea typeface="Optima Bold"/>
                <a:cs typeface="Optima Bold"/>
                <a:sym typeface="Optima Bold"/>
              </a:rPr>
              <a:t>For CSMs:</a:t>
            </a:r>
          </a:p>
          <a:p>
            <a:pPr algn="l" marL="280669" indent="-140335" lvl="1">
              <a:lnSpc>
                <a:spcPts val="1949"/>
              </a:lnSpc>
              <a:buFont typeface="Arial"/>
              <a:buChar char="•"/>
            </a:pPr>
            <a:r>
              <a:rPr lang="en-US" sz="1299">
                <a:solidFill>
                  <a:srgbClr val="000000"/>
                </a:solidFill>
                <a:latin typeface="Optima"/>
                <a:ea typeface="Optima"/>
                <a:cs typeface="Optima"/>
                <a:sym typeface="Optima"/>
              </a:rPr>
              <a:t>Less busywork, more impact</a:t>
            </a:r>
          </a:p>
          <a:p>
            <a:pPr algn="l" marL="280669" indent="-140335" lvl="1">
              <a:lnSpc>
                <a:spcPts val="1949"/>
              </a:lnSpc>
              <a:buFont typeface="Arial"/>
              <a:buChar char="•"/>
            </a:pPr>
            <a:r>
              <a:rPr lang="en-US" sz="1299">
                <a:solidFill>
                  <a:srgbClr val="000000"/>
                </a:solidFill>
                <a:latin typeface="Optima"/>
                <a:ea typeface="Optima"/>
                <a:cs typeface="Optima"/>
                <a:sym typeface="Optima"/>
              </a:rPr>
              <a:t>Cl</a:t>
            </a:r>
            <a:r>
              <a:rPr lang="en-US" sz="1299">
                <a:solidFill>
                  <a:srgbClr val="000000"/>
                </a:solidFill>
                <a:latin typeface="Optima"/>
                <a:ea typeface="Optima"/>
                <a:cs typeface="Optima"/>
                <a:sym typeface="Optima"/>
              </a:rPr>
              <a:t>earer priorities</a:t>
            </a:r>
          </a:p>
          <a:p>
            <a:pPr algn="l" marL="280669" indent="-140335" lvl="1">
              <a:lnSpc>
                <a:spcPts val="1949"/>
              </a:lnSpc>
              <a:buFont typeface="Arial"/>
              <a:buChar char="•"/>
            </a:pPr>
            <a:r>
              <a:rPr lang="en-US" sz="1299">
                <a:solidFill>
                  <a:srgbClr val="000000"/>
                </a:solidFill>
                <a:latin typeface="Optima"/>
                <a:ea typeface="Optima"/>
                <a:cs typeface="Optima"/>
                <a:sym typeface="Optima"/>
              </a:rPr>
              <a:t>Stronger</a:t>
            </a:r>
            <a:r>
              <a:rPr lang="en-US" sz="1299">
                <a:solidFill>
                  <a:srgbClr val="000000"/>
                </a:solidFill>
                <a:latin typeface="Optima"/>
                <a:ea typeface="Optima"/>
                <a:cs typeface="Optima"/>
                <a:sym typeface="Optima"/>
              </a:rPr>
              <a:t> confidence in customer conversations</a:t>
            </a:r>
          </a:p>
          <a:p>
            <a:pPr algn="l">
              <a:lnSpc>
                <a:spcPts val="1949"/>
              </a:lnSpc>
            </a:pPr>
          </a:p>
          <a:p>
            <a:pPr algn="l">
              <a:lnSpc>
                <a:spcPts val="1949"/>
              </a:lnSpc>
            </a:pPr>
            <a:r>
              <a:rPr lang="en-US" sz="1299" b="true">
                <a:solidFill>
                  <a:srgbClr val="000000"/>
                </a:solidFill>
                <a:latin typeface="Optima Bold"/>
                <a:ea typeface="Optima Bold"/>
                <a:cs typeface="Optima Bold"/>
                <a:sym typeface="Optima Bold"/>
              </a:rPr>
              <a:t>What CSMs do better than AI:</a:t>
            </a:r>
          </a:p>
          <a:p>
            <a:pPr algn="l" marL="280669" indent="-140335" lvl="1">
              <a:lnSpc>
                <a:spcPts val="1949"/>
              </a:lnSpc>
              <a:buFont typeface="Arial"/>
              <a:buChar char="•"/>
            </a:pPr>
            <a:r>
              <a:rPr lang="en-US" sz="1299">
                <a:solidFill>
                  <a:srgbClr val="000000"/>
                </a:solidFill>
                <a:latin typeface="Optima"/>
                <a:ea typeface="Optima"/>
                <a:cs typeface="Optima"/>
                <a:sym typeface="Optima"/>
              </a:rPr>
              <a:t>Understand people</a:t>
            </a:r>
            <a:r>
              <a:rPr lang="en-US" sz="1299">
                <a:solidFill>
                  <a:srgbClr val="000000"/>
                </a:solidFill>
                <a:latin typeface="Optima"/>
                <a:ea typeface="Optima"/>
                <a:cs typeface="Optima"/>
                <a:sym typeface="Optima"/>
              </a:rPr>
              <a:t> and</a:t>
            </a:r>
            <a:r>
              <a:rPr lang="en-US" sz="1299">
                <a:solidFill>
                  <a:srgbClr val="000000"/>
                </a:solidFill>
                <a:latin typeface="Optima"/>
                <a:ea typeface="Optima"/>
                <a:cs typeface="Optima"/>
                <a:sym typeface="Optima"/>
              </a:rPr>
              <a:t> decision-making dynamics</a:t>
            </a:r>
          </a:p>
          <a:p>
            <a:pPr algn="l" marL="280669" indent="-140335" lvl="1">
              <a:lnSpc>
                <a:spcPts val="1949"/>
              </a:lnSpc>
              <a:buFont typeface="Arial"/>
              <a:buChar char="•"/>
            </a:pPr>
            <a:r>
              <a:rPr lang="en-US" sz="1299">
                <a:solidFill>
                  <a:srgbClr val="000000"/>
                </a:solidFill>
                <a:latin typeface="Optima"/>
                <a:ea typeface="Optima"/>
                <a:cs typeface="Optima"/>
                <a:sym typeface="Optima"/>
              </a:rPr>
              <a:t>R</a:t>
            </a:r>
            <a:r>
              <a:rPr lang="en-US" sz="1299">
                <a:solidFill>
                  <a:srgbClr val="000000"/>
                </a:solidFill>
                <a:latin typeface="Optima"/>
                <a:ea typeface="Optima"/>
                <a:cs typeface="Optima"/>
                <a:sym typeface="Optima"/>
              </a:rPr>
              <a:t>ead</a:t>
            </a:r>
            <a:r>
              <a:rPr lang="en-US" sz="1299">
                <a:solidFill>
                  <a:srgbClr val="000000"/>
                </a:solidFill>
                <a:latin typeface="Optima"/>
                <a:ea typeface="Optima"/>
                <a:cs typeface="Optima"/>
                <a:sym typeface="Optima"/>
              </a:rPr>
              <a:t> between the lines</a:t>
            </a:r>
          </a:p>
          <a:p>
            <a:pPr algn="l" marL="280669" indent="-140335" lvl="1">
              <a:lnSpc>
                <a:spcPts val="1949"/>
              </a:lnSpc>
              <a:buFont typeface="Arial"/>
              <a:buChar char="•"/>
            </a:pPr>
            <a:r>
              <a:rPr lang="en-US" sz="1299">
                <a:solidFill>
                  <a:srgbClr val="000000"/>
                </a:solidFill>
                <a:latin typeface="Optima"/>
                <a:ea typeface="Optima"/>
                <a:cs typeface="Optima"/>
                <a:sym typeface="Optima"/>
              </a:rPr>
              <a:t>D</a:t>
            </a:r>
            <a:r>
              <a:rPr lang="en-US" sz="1299">
                <a:solidFill>
                  <a:srgbClr val="000000"/>
                </a:solidFill>
                <a:latin typeface="Optima"/>
                <a:ea typeface="Optima"/>
                <a:cs typeface="Optima"/>
                <a:sym typeface="Optima"/>
              </a:rPr>
              <a:t>ecide w</a:t>
            </a:r>
            <a:r>
              <a:rPr lang="en-US" sz="1299">
                <a:solidFill>
                  <a:srgbClr val="000000"/>
                </a:solidFill>
                <a:latin typeface="Optima"/>
                <a:ea typeface="Optima"/>
                <a:cs typeface="Optima"/>
                <a:sym typeface="Optima"/>
              </a:rPr>
              <a:t>hen to act, not just what to do</a:t>
            </a:r>
          </a:p>
          <a:p>
            <a:pPr algn="l">
              <a:lnSpc>
                <a:spcPts val="1949"/>
              </a:lnSpc>
            </a:pPr>
          </a:p>
        </p:txBody>
      </p:sp>
      <p:sp>
        <p:nvSpPr>
          <p:cNvPr name="TextBox 10" id="10"/>
          <p:cNvSpPr txBox="true"/>
          <p:nvPr/>
        </p:nvSpPr>
        <p:spPr>
          <a:xfrm rot="0">
            <a:off x="5723675" y="724706"/>
            <a:ext cx="1080372" cy="147092"/>
          </a:xfrm>
          <a:prstGeom prst="rect">
            <a:avLst/>
          </a:prstGeom>
        </p:spPr>
        <p:txBody>
          <a:bodyPr anchor="t" rtlCol="false" tIns="0" lIns="0" bIns="0" rIns="0">
            <a:spAutoFit/>
          </a:bodyPr>
          <a:lstStyle/>
          <a:p>
            <a:pPr algn="r">
              <a:lnSpc>
                <a:spcPts val="960"/>
              </a:lnSpc>
            </a:pPr>
            <a:r>
              <a:rPr lang="en-US" b="true" sz="800">
                <a:solidFill>
                  <a:srgbClr val="2E2420"/>
                </a:solidFill>
                <a:latin typeface="Akzidenz-Grotesk Bold"/>
                <a:ea typeface="Akzidenz-Grotesk Bold"/>
                <a:cs typeface="Akzidenz-Grotesk Bold"/>
                <a:sym typeface="Akzidenz-Grotesk Bold"/>
              </a:rPr>
              <a:t>STRATAPPS CS HUB</a:t>
            </a:r>
          </a:p>
        </p:txBody>
      </p:sp>
      <p:sp>
        <p:nvSpPr>
          <p:cNvPr name="TextBox 11" id="11"/>
          <p:cNvSpPr txBox="true"/>
          <p:nvPr/>
        </p:nvSpPr>
        <p:spPr>
          <a:xfrm rot="0">
            <a:off x="3718985" y="6359193"/>
            <a:ext cx="3550455" cy="2160270"/>
          </a:xfrm>
          <a:prstGeom prst="rect">
            <a:avLst/>
          </a:prstGeom>
        </p:spPr>
        <p:txBody>
          <a:bodyPr anchor="t" rtlCol="false" tIns="0" lIns="0" bIns="0" rIns="0">
            <a:spAutoFit/>
          </a:bodyPr>
          <a:lstStyle/>
          <a:p>
            <a:pPr algn="l">
              <a:lnSpc>
                <a:spcPts val="1949"/>
              </a:lnSpc>
            </a:pPr>
          </a:p>
          <a:p>
            <a:pPr algn="l">
              <a:lnSpc>
                <a:spcPts val="1949"/>
              </a:lnSpc>
            </a:pPr>
            <a:r>
              <a:rPr lang="en-US" sz="1299" b="true">
                <a:solidFill>
                  <a:srgbClr val="000000"/>
                </a:solidFill>
                <a:latin typeface="Optima Bold"/>
                <a:ea typeface="Optima Bold"/>
                <a:cs typeface="Optima Bold"/>
                <a:sym typeface="Optima Bold"/>
              </a:rPr>
              <a:t>The mos</a:t>
            </a:r>
            <a:r>
              <a:rPr lang="en-US" sz="1299" b="true">
                <a:solidFill>
                  <a:srgbClr val="000000"/>
                </a:solidFill>
                <a:latin typeface="Optima Bold"/>
                <a:ea typeface="Optima Bold"/>
                <a:cs typeface="Optima Bold"/>
                <a:sym typeface="Optima Bold"/>
              </a:rPr>
              <a:t>t</a:t>
            </a:r>
            <a:r>
              <a:rPr lang="en-US" sz="1299" b="true">
                <a:solidFill>
                  <a:srgbClr val="000000"/>
                </a:solidFill>
                <a:latin typeface="Optima Bold"/>
                <a:ea typeface="Optima Bold"/>
                <a:cs typeface="Optima Bold"/>
                <a:sym typeface="Optima Bold"/>
              </a:rPr>
              <a:t> valuable CSMs will be the </a:t>
            </a:r>
          </a:p>
          <a:p>
            <a:pPr algn="l">
              <a:lnSpc>
                <a:spcPts val="1949"/>
              </a:lnSpc>
            </a:pPr>
            <a:r>
              <a:rPr lang="en-US" sz="1299" b="true">
                <a:solidFill>
                  <a:srgbClr val="000000"/>
                </a:solidFill>
                <a:latin typeface="Optima Bold"/>
                <a:ea typeface="Optima Bold"/>
                <a:cs typeface="Optima Bold"/>
                <a:sym typeface="Optima Bold"/>
              </a:rPr>
              <a:t>ones who:</a:t>
            </a:r>
          </a:p>
          <a:p>
            <a:pPr algn="l" marL="280669" indent="-140335" lvl="1">
              <a:lnSpc>
                <a:spcPts val="1949"/>
              </a:lnSpc>
              <a:buFont typeface="Arial"/>
              <a:buChar char="•"/>
            </a:pPr>
            <a:r>
              <a:rPr lang="en-US" sz="1299">
                <a:solidFill>
                  <a:srgbClr val="000000"/>
                </a:solidFill>
                <a:latin typeface="Optima"/>
                <a:ea typeface="Optima"/>
                <a:cs typeface="Optima"/>
                <a:sym typeface="Optima"/>
              </a:rPr>
              <a:t>A</a:t>
            </a:r>
            <a:r>
              <a:rPr lang="en-US" sz="1299">
                <a:solidFill>
                  <a:srgbClr val="000000"/>
                </a:solidFill>
                <a:latin typeface="Optima"/>
                <a:ea typeface="Optima"/>
                <a:cs typeface="Optima"/>
                <a:sym typeface="Optima"/>
              </a:rPr>
              <a:t>sk better questions</a:t>
            </a:r>
          </a:p>
          <a:p>
            <a:pPr algn="l" marL="280669" indent="-140335" lvl="1">
              <a:lnSpc>
                <a:spcPts val="1949"/>
              </a:lnSpc>
              <a:buFont typeface="Arial"/>
              <a:buChar char="•"/>
            </a:pPr>
            <a:r>
              <a:rPr lang="en-US" sz="1299">
                <a:solidFill>
                  <a:srgbClr val="000000"/>
                </a:solidFill>
                <a:latin typeface="Optima"/>
                <a:ea typeface="Optima"/>
                <a:cs typeface="Optima"/>
                <a:sym typeface="Optima"/>
              </a:rPr>
              <a:t>See meaningful patterns</a:t>
            </a:r>
          </a:p>
          <a:p>
            <a:pPr algn="l" marL="280669" indent="-140335" lvl="1">
              <a:lnSpc>
                <a:spcPts val="1949"/>
              </a:lnSpc>
              <a:buFont typeface="Arial"/>
              <a:buChar char="•"/>
            </a:pPr>
            <a:r>
              <a:rPr lang="en-US" sz="1299">
                <a:solidFill>
                  <a:srgbClr val="000000"/>
                </a:solidFill>
                <a:latin typeface="Optima"/>
                <a:ea typeface="Optima"/>
                <a:cs typeface="Optima"/>
                <a:sym typeface="Optima"/>
              </a:rPr>
              <a:t>Mak</a:t>
            </a:r>
            <a:r>
              <a:rPr lang="en-US" sz="1299">
                <a:solidFill>
                  <a:srgbClr val="000000"/>
                </a:solidFill>
                <a:latin typeface="Optima"/>
                <a:ea typeface="Optima"/>
                <a:cs typeface="Optima"/>
                <a:sym typeface="Optima"/>
              </a:rPr>
              <a:t>e smart judgment calls w</a:t>
            </a:r>
            <a:r>
              <a:rPr lang="en-US" sz="1299">
                <a:solidFill>
                  <a:srgbClr val="000000"/>
                </a:solidFill>
                <a:latin typeface="Optima"/>
                <a:ea typeface="Optima"/>
                <a:cs typeface="Optima"/>
                <a:sym typeface="Optima"/>
              </a:rPr>
              <a:t>hen </a:t>
            </a:r>
          </a:p>
          <a:p>
            <a:pPr algn="l">
              <a:lnSpc>
                <a:spcPts val="1949"/>
              </a:lnSpc>
            </a:pPr>
            <a:r>
              <a:rPr lang="en-US" sz="1299">
                <a:solidFill>
                  <a:srgbClr val="000000"/>
                </a:solidFill>
                <a:latin typeface="Optima"/>
                <a:ea typeface="Optima"/>
                <a:cs typeface="Optima"/>
                <a:sym typeface="Optima"/>
              </a:rPr>
              <a:t>it matters. That’s the new CS skillset and it’s already here.</a:t>
            </a:r>
          </a:p>
          <a:p>
            <a:pPr algn="l">
              <a:lnSpc>
                <a:spcPts val="1949"/>
              </a:lnSpc>
            </a:pPr>
          </a:p>
        </p:txBody>
      </p:sp>
      <p:sp>
        <p:nvSpPr>
          <p:cNvPr name="TextBox 12" id="12"/>
          <p:cNvSpPr txBox="true"/>
          <p:nvPr/>
        </p:nvSpPr>
        <p:spPr>
          <a:xfrm rot="0">
            <a:off x="3718985" y="8330154"/>
            <a:ext cx="3476741" cy="2636520"/>
          </a:xfrm>
          <a:prstGeom prst="rect">
            <a:avLst/>
          </a:prstGeom>
        </p:spPr>
        <p:txBody>
          <a:bodyPr anchor="t" rtlCol="false" tIns="0" lIns="0" bIns="0" rIns="0">
            <a:spAutoFit/>
          </a:bodyPr>
          <a:lstStyle/>
          <a:p>
            <a:pPr algn="l">
              <a:lnSpc>
                <a:spcPts val="1949"/>
              </a:lnSpc>
            </a:pPr>
            <a:r>
              <a:rPr lang="en-US" sz="1299" b="true">
                <a:solidFill>
                  <a:srgbClr val="000000"/>
                </a:solidFill>
                <a:latin typeface="Optima Bold"/>
                <a:ea typeface="Optima Bold"/>
                <a:cs typeface="Optima Bold"/>
                <a:sym typeface="Optima Bold"/>
              </a:rPr>
              <a:t>Key Takeaw</a:t>
            </a:r>
            <a:r>
              <a:rPr lang="en-US" sz="1299" b="true">
                <a:solidFill>
                  <a:srgbClr val="000000"/>
                </a:solidFill>
                <a:latin typeface="Optima Bold"/>
                <a:ea typeface="Optima Bold"/>
                <a:cs typeface="Optima Bold"/>
                <a:sym typeface="Optima Bold"/>
              </a:rPr>
              <a:t>ay’s:</a:t>
            </a:r>
          </a:p>
          <a:p>
            <a:pPr algn="l" marL="280669" indent="-140335" lvl="1">
              <a:lnSpc>
                <a:spcPts val="1949"/>
              </a:lnSpc>
              <a:buFont typeface="Arial"/>
              <a:buChar char="•"/>
            </a:pPr>
            <a:r>
              <a:rPr lang="en-US" sz="1299">
                <a:solidFill>
                  <a:srgbClr val="000000"/>
                </a:solidFill>
                <a:latin typeface="Optima"/>
                <a:ea typeface="Optima"/>
                <a:cs typeface="Optima"/>
                <a:sym typeface="Optima"/>
              </a:rPr>
              <a:t>The</a:t>
            </a:r>
            <a:r>
              <a:rPr lang="en-US" sz="1299">
                <a:solidFill>
                  <a:srgbClr val="000000"/>
                </a:solidFill>
                <a:latin typeface="Optima"/>
                <a:ea typeface="Optima"/>
                <a:cs typeface="Optima"/>
                <a:sym typeface="Optima"/>
              </a:rPr>
              <a:t> real value of a CSM now comes from thinking, not tracking data</a:t>
            </a:r>
          </a:p>
          <a:p>
            <a:pPr algn="l" marL="280669" indent="-140335" lvl="1">
              <a:lnSpc>
                <a:spcPts val="1949"/>
              </a:lnSpc>
              <a:buFont typeface="Arial"/>
              <a:buChar char="•"/>
            </a:pPr>
            <a:r>
              <a:rPr lang="en-US" sz="1299">
                <a:solidFill>
                  <a:srgbClr val="000000"/>
                </a:solidFill>
                <a:latin typeface="Optima"/>
                <a:ea typeface="Optima"/>
                <a:cs typeface="Optima"/>
                <a:sym typeface="Optima"/>
              </a:rPr>
              <a:t>The right question helps AI surface risks and opportunities early</a:t>
            </a:r>
          </a:p>
          <a:p>
            <a:pPr algn="l" marL="280669" indent="-140335" lvl="1">
              <a:lnSpc>
                <a:spcPts val="1949"/>
              </a:lnSpc>
              <a:buFont typeface="Arial"/>
              <a:buChar char="•"/>
            </a:pPr>
            <a:r>
              <a:rPr lang="en-US" sz="1299">
                <a:solidFill>
                  <a:srgbClr val="000000"/>
                </a:solidFill>
                <a:latin typeface="Optima"/>
                <a:ea typeface="Optima"/>
                <a:cs typeface="Optima"/>
                <a:sym typeface="Optima"/>
              </a:rPr>
              <a:t>Pattern recognition helps CSMs focus on outcomes, not just activity</a:t>
            </a:r>
          </a:p>
          <a:p>
            <a:pPr algn="l" marL="280669" indent="-140335" lvl="1">
              <a:lnSpc>
                <a:spcPts val="1949"/>
              </a:lnSpc>
              <a:buFont typeface="Arial"/>
              <a:buChar char="•"/>
            </a:pPr>
            <a:r>
              <a:rPr lang="en-US" sz="1299">
                <a:solidFill>
                  <a:srgbClr val="000000"/>
                </a:solidFill>
                <a:latin typeface="Optima"/>
                <a:ea typeface="Optima"/>
                <a:cs typeface="Optima"/>
                <a:sym typeface="Optima"/>
              </a:rPr>
              <a:t>Future-ready CSMs don’t compete with AI they collaborate with it</a:t>
            </a:r>
          </a:p>
          <a:p>
            <a:pPr algn="l">
              <a:lnSpc>
                <a:spcPts val="1949"/>
              </a:lnSpc>
            </a:pPr>
          </a:p>
          <a:p>
            <a:pPr algn="l">
              <a:lnSpc>
                <a:spcPts val="1949"/>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DAG7-H3_CzQ</dc:identifier>
  <dcterms:modified xsi:type="dcterms:W3CDTF">2011-08-01T06:04:30Z</dcterms:modified>
  <cp:revision>1</cp:revision>
  <dc:title>cs blog new</dc:title>
</cp:coreProperties>
</file>